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296C3F-191E-4D8A-A471-094C36E5EA10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0D742CC-35B7-4C4E-8CBD-FA4929255A7A}">
      <dgm:prSet/>
      <dgm:spPr/>
      <dgm:t>
        <a:bodyPr/>
        <a:lstStyle/>
        <a:p>
          <a:r>
            <a:rPr lang="fr-FR"/>
            <a:t>Chaque bloc et chaque pièce justificative seront vérifiés, deux possibilités :</a:t>
          </a:r>
          <a:endParaRPr lang="en-US"/>
        </a:p>
      </dgm:t>
    </dgm:pt>
    <dgm:pt modelId="{4C34D54C-724D-42AB-9F6A-1E4322D1C981}" type="parTrans" cxnId="{FB597659-1E59-4AF5-A5F2-0A9686B83D8A}">
      <dgm:prSet/>
      <dgm:spPr/>
      <dgm:t>
        <a:bodyPr/>
        <a:lstStyle/>
        <a:p>
          <a:endParaRPr lang="en-US"/>
        </a:p>
      </dgm:t>
    </dgm:pt>
    <dgm:pt modelId="{BDDD4200-0C56-4C2C-B5CA-9CBE241A3D26}" type="sibTrans" cxnId="{FB597659-1E59-4AF5-A5F2-0A9686B83D8A}">
      <dgm:prSet/>
      <dgm:spPr/>
      <dgm:t>
        <a:bodyPr/>
        <a:lstStyle/>
        <a:p>
          <a:endParaRPr lang="en-US"/>
        </a:p>
      </dgm:t>
    </dgm:pt>
    <dgm:pt modelId="{87CFA851-9F3B-4CD9-9F03-EDF7D563EA65}">
      <dgm:prSet/>
      <dgm:spPr/>
      <dgm:t>
        <a:bodyPr/>
        <a:lstStyle/>
        <a:p>
          <a:r>
            <a:rPr lang="fr-FR"/>
            <a:t>- demande d’affiliation validée</a:t>
          </a:r>
          <a:endParaRPr lang="en-US"/>
        </a:p>
      </dgm:t>
    </dgm:pt>
    <dgm:pt modelId="{94757641-3638-4F9F-885C-93AE9731080B}" type="parTrans" cxnId="{584C74FA-1C00-4002-A44B-5AB852852AD5}">
      <dgm:prSet/>
      <dgm:spPr/>
      <dgm:t>
        <a:bodyPr/>
        <a:lstStyle/>
        <a:p>
          <a:endParaRPr lang="en-US"/>
        </a:p>
      </dgm:t>
    </dgm:pt>
    <dgm:pt modelId="{10CF6710-4F84-4939-A83A-838F0A6AF4AE}" type="sibTrans" cxnId="{584C74FA-1C00-4002-A44B-5AB852852AD5}">
      <dgm:prSet/>
      <dgm:spPr/>
      <dgm:t>
        <a:bodyPr/>
        <a:lstStyle/>
        <a:p>
          <a:endParaRPr lang="en-US"/>
        </a:p>
      </dgm:t>
    </dgm:pt>
    <dgm:pt modelId="{A62E31B1-C1C0-4AD8-B2CF-20B4BBC88A2B}">
      <dgm:prSet/>
      <dgm:spPr/>
      <dgm:t>
        <a:bodyPr/>
        <a:lstStyle/>
        <a:p>
          <a:r>
            <a:rPr lang="fr-FR"/>
            <a:t>-rejet pièce non valide ou manquante</a:t>
          </a:r>
          <a:endParaRPr lang="en-US"/>
        </a:p>
      </dgm:t>
    </dgm:pt>
    <dgm:pt modelId="{2842466C-2C29-4E37-BE45-FF76E8936941}" type="parTrans" cxnId="{B89D2757-D838-4055-95A2-27770A2929F7}">
      <dgm:prSet/>
      <dgm:spPr/>
      <dgm:t>
        <a:bodyPr/>
        <a:lstStyle/>
        <a:p>
          <a:endParaRPr lang="en-US"/>
        </a:p>
      </dgm:t>
    </dgm:pt>
    <dgm:pt modelId="{90D98AF9-7F9D-49BF-9E8B-3BE9FDDD1C9A}" type="sibTrans" cxnId="{B89D2757-D838-4055-95A2-27770A2929F7}">
      <dgm:prSet/>
      <dgm:spPr/>
      <dgm:t>
        <a:bodyPr/>
        <a:lstStyle/>
        <a:p>
          <a:endParaRPr lang="en-US"/>
        </a:p>
      </dgm:t>
    </dgm:pt>
    <dgm:pt modelId="{00FE1BA5-9FAA-4AE1-94AB-8D6229118CC2}">
      <dgm:prSet/>
      <dgm:spPr/>
      <dgm:t>
        <a:bodyPr/>
        <a:lstStyle/>
        <a:p>
          <a:r>
            <a:rPr lang="fr-FR"/>
            <a:t>Le club a la visibilité sur son intranet de la validation ou non de son affiliation </a:t>
          </a:r>
          <a:endParaRPr lang="en-US"/>
        </a:p>
      </dgm:t>
    </dgm:pt>
    <dgm:pt modelId="{DA19BACB-63B5-4737-B5E7-B1FFC776BF99}" type="parTrans" cxnId="{FC1AC868-9976-4680-AB9B-C5BDC079E39E}">
      <dgm:prSet/>
      <dgm:spPr/>
      <dgm:t>
        <a:bodyPr/>
        <a:lstStyle/>
        <a:p>
          <a:endParaRPr lang="en-US"/>
        </a:p>
      </dgm:t>
    </dgm:pt>
    <dgm:pt modelId="{6DE80E25-7C34-4178-86CF-8BB3A799F8E9}" type="sibTrans" cxnId="{FC1AC868-9976-4680-AB9B-C5BDC079E39E}">
      <dgm:prSet/>
      <dgm:spPr/>
      <dgm:t>
        <a:bodyPr/>
        <a:lstStyle/>
        <a:p>
          <a:endParaRPr lang="en-US"/>
        </a:p>
      </dgm:t>
    </dgm:pt>
    <dgm:pt modelId="{F7C0B8E2-58E2-453D-9F43-9BBAEEE72261}">
      <dgm:prSet/>
      <dgm:spPr/>
      <dgm:t>
        <a:bodyPr/>
        <a:lstStyle/>
        <a:p>
          <a:r>
            <a:rPr lang="fr-FR" dirty="0"/>
            <a:t>La FFBSQ valide le bordereau une fois le paiement de la ligue régionale reçue</a:t>
          </a:r>
          <a:endParaRPr lang="en-US" dirty="0"/>
        </a:p>
      </dgm:t>
    </dgm:pt>
    <dgm:pt modelId="{7B3882BC-5256-4FDB-94F0-DC715F0A3FED}" type="parTrans" cxnId="{5A75677C-5052-43B0-8120-6146BFA31CC9}">
      <dgm:prSet/>
      <dgm:spPr/>
      <dgm:t>
        <a:bodyPr/>
        <a:lstStyle/>
        <a:p>
          <a:endParaRPr lang="en-US"/>
        </a:p>
      </dgm:t>
    </dgm:pt>
    <dgm:pt modelId="{BB44380B-4E1F-45B2-AEE9-F680D6D50A2B}" type="sibTrans" cxnId="{5A75677C-5052-43B0-8120-6146BFA31CC9}">
      <dgm:prSet/>
      <dgm:spPr/>
      <dgm:t>
        <a:bodyPr/>
        <a:lstStyle/>
        <a:p>
          <a:endParaRPr lang="en-US"/>
        </a:p>
      </dgm:t>
    </dgm:pt>
    <dgm:pt modelId="{3F05102A-D909-4197-85A2-E138B8FEC504}" type="pres">
      <dgm:prSet presAssocID="{13296C3F-191E-4D8A-A471-094C36E5EA10}" presName="diagram" presStyleCnt="0">
        <dgm:presLayoutVars>
          <dgm:dir/>
          <dgm:resizeHandles val="exact"/>
        </dgm:presLayoutVars>
      </dgm:prSet>
      <dgm:spPr/>
    </dgm:pt>
    <dgm:pt modelId="{39E6C170-8B87-41C6-83C8-6AB8B5E6A08F}" type="pres">
      <dgm:prSet presAssocID="{C0D742CC-35B7-4C4E-8CBD-FA4929255A7A}" presName="node" presStyleLbl="node1" presStyleIdx="0" presStyleCnt="5">
        <dgm:presLayoutVars>
          <dgm:bulletEnabled val="1"/>
        </dgm:presLayoutVars>
      </dgm:prSet>
      <dgm:spPr/>
    </dgm:pt>
    <dgm:pt modelId="{1826BD29-077C-4FCC-BC00-8341B424421B}" type="pres">
      <dgm:prSet presAssocID="{BDDD4200-0C56-4C2C-B5CA-9CBE241A3D26}" presName="sibTrans" presStyleLbl="sibTrans2D1" presStyleIdx="0" presStyleCnt="4"/>
      <dgm:spPr/>
    </dgm:pt>
    <dgm:pt modelId="{7E00BEA6-8CEB-479F-B186-C33151F6112F}" type="pres">
      <dgm:prSet presAssocID="{BDDD4200-0C56-4C2C-B5CA-9CBE241A3D26}" presName="connectorText" presStyleLbl="sibTrans2D1" presStyleIdx="0" presStyleCnt="4"/>
      <dgm:spPr/>
    </dgm:pt>
    <dgm:pt modelId="{34E4F3F3-0DB9-4044-854B-C4C4A9AA9ABE}" type="pres">
      <dgm:prSet presAssocID="{87CFA851-9F3B-4CD9-9F03-EDF7D563EA65}" presName="node" presStyleLbl="node1" presStyleIdx="1" presStyleCnt="5">
        <dgm:presLayoutVars>
          <dgm:bulletEnabled val="1"/>
        </dgm:presLayoutVars>
      </dgm:prSet>
      <dgm:spPr/>
    </dgm:pt>
    <dgm:pt modelId="{8D04AAAA-F089-48A1-B893-5FB0088B520D}" type="pres">
      <dgm:prSet presAssocID="{10CF6710-4F84-4939-A83A-838F0A6AF4AE}" presName="sibTrans" presStyleLbl="sibTrans2D1" presStyleIdx="1" presStyleCnt="4" custAng="19306826" custScaleX="393076" custScaleY="99257" custLinFactX="-576664" custLinFactNeighborX="-600000" custLinFactNeighborY="-12294"/>
      <dgm:spPr/>
    </dgm:pt>
    <dgm:pt modelId="{A8573AC1-06D9-4D3E-B1EE-E98103F67A98}" type="pres">
      <dgm:prSet presAssocID="{10CF6710-4F84-4939-A83A-838F0A6AF4AE}" presName="connectorText" presStyleLbl="sibTrans2D1" presStyleIdx="1" presStyleCnt="4"/>
      <dgm:spPr/>
    </dgm:pt>
    <dgm:pt modelId="{D629EA25-6618-44F1-A9D1-C8516C7C42F3}" type="pres">
      <dgm:prSet presAssocID="{A62E31B1-C1C0-4AD8-B2CF-20B4BBC88A2B}" presName="node" presStyleLbl="node1" presStyleIdx="2" presStyleCnt="5" custLinFactX="-38626" custLinFactY="19688" custLinFactNeighborX="-100000" custLinFactNeighborY="100000">
        <dgm:presLayoutVars>
          <dgm:bulletEnabled val="1"/>
        </dgm:presLayoutVars>
      </dgm:prSet>
      <dgm:spPr/>
    </dgm:pt>
    <dgm:pt modelId="{4EBD97B7-4D35-44C3-B1A8-525CA17B21DC}" type="pres">
      <dgm:prSet presAssocID="{90D98AF9-7F9D-49BF-9E8B-3BE9FDDD1C9A}" presName="sibTrans" presStyleLbl="sibTrans2D1" presStyleIdx="2" presStyleCnt="4"/>
      <dgm:spPr/>
    </dgm:pt>
    <dgm:pt modelId="{93921D50-ADCC-4632-A304-F29278715E87}" type="pres">
      <dgm:prSet presAssocID="{90D98AF9-7F9D-49BF-9E8B-3BE9FDDD1C9A}" presName="connectorText" presStyleLbl="sibTrans2D1" presStyleIdx="2" presStyleCnt="4"/>
      <dgm:spPr/>
    </dgm:pt>
    <dgm:pt modelId="{B60284A0-2560-4FA8-A102-D4AAC4EC9963}" type="pres">
      <dgm:prSet presAssocID="{00FE1BA5-9FAA-4AE1-94AB-8D6229118CC2}" presName="node" presStyleLbl="node1" presStyleIdx="3" presStyleCnt="5">
        <dgm:presLayoutVars>
          <dgm:bulletEnabled val="1"/>
        </dgm:presLayoutVars>
      </dgm:prSet>
      <dgm:spPr/>
    </dgm:pt>
    <dgm:pt modelId="{6B411FDF-CCE0-438F-A04F-C8A4A9DB4CD5}" type="pres">
      <dgm:prSet presAssocID="{6DE80E25-7C34-4178-86CF-8BB3A799F8E9}" presName="sibTrans" presStyleLbl="sibTrans2D1" presStyleIdx="3" presStyleCnt="4"/>
      <dgm:spPr/>
    </dgm:pt>
    <dgm:pt modelId="{8878818F-1259-4637-BC4D-1B870FD30CC2}" type="pres">
      <dgm:prSet presAssocID="{6DE80E25-7C34-4178-86CF-8BB3A799F8E9}" presName="connectorText" presStyleLbl="sibTrans2D1" presStyleIdx="3" presStyleCnt="4"/>
      <dgm:spPr/>
    </dgm:pt>
    <dgm:pt modelId="{87549746-5FD9-43D5-A195-FB127EFE3684}" type="pres">
      <dgm:prSet presAssocID="{F7C0B8E2-58E2-453D-9F43-9BBAEEE72261}" presName="node" presStyleLbl="node1" presStyleIdx="4" presStyleCnt="5">
        <dgm:presLayoutVars>
          <dgm:bulletEnabled val="1"/>
        </dgm:presLayoutVars>
      </dgm:prSet>
      <dgm:spPr/>
    </dgm:pt>
  </dgm:ptLst>
  <dgm:cxnLst>
    <dgm:cxn modelId="{47B02C11-E113-4A00-AA68-551A76E48A9A}" type="presOf" srcId="{A62E31B1-C1C0-4AD8-B2CF-20B4BBC88A2B}" destId="{D629EA25-6618-44F1-A9D1-C8516C7C42F3}" srcOrd="0" destOrd="0" presId="urn:microsoft.com/office/officeart/2005/8/layout/process5"/>
    <dgm:cxn modelId="{67B6DB1E-42FA-42D5-B9C0-5B5DBCAC9EA8}" type="presOf" srcId="{13296C3F-191E-4D8A-A471-094C36E5EA10}" destId="{3F05102A-D909-4197-85A2-E138B8FEC504}" srcOrd="0" destOrd="0" presId="urn:microsoft.com/office/officeart/2005/8/layout/process5"/>
    <dgm:cxn modelId="{D28F9A3A-808D-4C5F-8BFA-46A705497597}" type="presOf" srcId="{6DE80E25-7C34-4178-86CF-8BB3A799F8E9}" destId="{8878818F-1259-4637-BC4D-1B870FD30CC2}" srcOrd="1" destOrd="0" presId="urn:microsoft.com/office/officeart/2005/8/layout/process5"/>
    <dgm:cxn modelId="{84B7BB44-52A4-494F-B683-FC371C54C1C9}" type="presOf" srcId="{87CFA851-9F3B-4CD9-9F03-EDF7D563EA65}" destId="{34E4F3F3-0DB9-4044-854B-C4C4A9AA9ABE}" srcOrd="0" destOrd="0" presId="urn:microsoft.com/office/officeart/2005/8/layout/process5"/>
    <dgm:cxn modelId="{FC1AC868-9976-4680-AB9B-C5BDC079E39E}" srcId="{13296C3F-191E-4D8A-A471-094C36E5EA10}" destId="{00FE1BA5-9FAA-4AE1-94AB-8D6229118CC2}" srcOrd="3" destOrd="0" parTransId="{DA19BACB-63B5-4737-B5E7-B1FFC776BF99}" sibTransId="{6DE80E25-7C34-4178-86CF-8BB3A799F8E9}"/>
    <dgm:cxn modelId="{79F3C851-0747-4788-BFB7-A29457528F4F}" type="presOf" srcId="{10CF6710-4F84-4939-A83A-838F0A6AF4AE}" destId="{A8573AC1-06D9-4D3E-B1EE-E98103F67A98}" srcOrd="1" destOrd="0" presId="urn:microsoft.com/office/officeart/2005/8/layout/process5"/>
    <dgm:cxn modelId="{DB23E573-5C9E-4C60-8BA0-C8B39C535FB2}" type="presOf" srcId="{C0D742CC-35B7-4C4E-8CBD-FA4929255A7A}" destId="{39E6C170-8B87-41C6-83C8-6AB8B5E6A08F}" srcOrd="0" destOrd="0" presId="urn:microsoft.com/office/officeart/2005/8/layout/process5"/>
    <dgm:cxn modelId="{C10BA676-DB5A-412E-A3E4-C478BEC48A5D}" type="presOf" srcId="{6DE80E25-7C34-4178-86CF-8BB3A799F8E9}" destId="{6B411FDF-CCE0-438F-A04F-C8A4A9DB4CD5}" srcOrd="0" destOrd="0" presId="urn:microsoft.com/office/officeart/2005/8/layout/process5"/>
    <dgm:cxn modelId="{B89D2757-D838-4055-95A2-27770A2929F7}" srcId="{13296C3F-191E-4D8A-A471-094C36E5EA10}" destId="{A62E31B1-C1C0-4AD8-B2CF-20B4BBC88A2B}" srcOrd="2" destOrd="0" parTransId="{2842466C-2C29-4E37-BE45-FF76E8936941}" sibTransId="{90D98AF9-7F9D-49BF-9E8B-3BE9FDDD1C9A}"/>
    <dgm:cxn modelId="{FB597659-1E59-4AF5-A5F2-0A9686B83D8A}" srcId="{13296C3F-191E-4D8A-A471-094C36E5EA10}" destId="{C0D742CC-35B7-4C4E-8CBD-FA4929255A7A}" srcOrd="0" destOrd="0" parTransId="{4C34D54C-724D-42AB-9F6A-1E4322D1C981}" sibTransId="{BDDD4200-0C56-4C2C-B5CA-9CBE241A3D26}"/>
    <dgm:cxn modelId="{5A75677C-5052-43B0-8120-6146BFA31CC9}" srcId="{13296C3F-191E-4D8A-A471-094C36E5EA10}" destId="{F7C0B8E2-58E2-453D-9F43-9BBAEEE72261}" srcOrd="4" destOrd="0" parTransId="{7B3882BC-5256-4FDB-94F0-DC715F0A3FED}" sibTransId="{BB44380B-4E1F-45B2-AEE9-F680D6D50A2B}"/>
    <dgm:cxn modelId="{A3513987-B754-45B7-84BA-ABEF3F06259B}" type="presOf" srcId="{F7C0B8E2-58E2-453D-9F43-9BBAEEE72261}" destId="{87549746-5FD9-43D5-A195-FB127EFE3684}" srcOrd="0" destOrd="0" presId="urn:microsoft.com/office/officeart/2005/8/layout/process5"/>
    <dgm:cxn modelId="{3171ECB2-49BF-4B65-85EA-C492BB239D45}" type="presOf" srcId="{10CF6710-4F84-4939-A83A-838F0A6AF4AE}" destId="{8D04AAAA-F089-48A1-B893-5FB0088B520D}" srcOrd="0" destOrd="0" presId="urn:microsoft.com/office/officeart/2005/8/layout/process5"/>
    <dgm:cxn modelId="{53ADE0B5-D99B-4443-B775-32F6E331EA2C}" type="presOf" srcId="{BDDD4200-0C56-4C2C-B5CA-9CBE241A3D26}" destId="{1826BD29-077C-4FCC-BC00-8341B424421B}" srcOrd="0" destOrd="0" presId="urn:microsoft.com/office/officeart/2005/8/layout/process5"/>
    <dgm:cxn modelId="{E5CBBABA-05B2-4FD4-9529-E379603BB7C2}" type="presOf" srcId="{00FE1BA5-9FAA-4AE1-94AB-8D6229118CC2}" destId="{B60284A0-2560-4FA8-A102-D4AAC4EC9963}" srcOrd="0" destOrd="0" presId="urn:microsoft.com/office/officeart/2005/8/layout/process5"/>
    <dgm:cxn modelId="{AAE439D8-1A14-48E6-BB20-6F79E60E36BD}" type="presOf" srcId="{BDDD4200-0C56-4C2C-B5CA-9CBE241A3D26}" destId="{7E00BEA6-8CEB-479F-B186-C33151F6112F}" srcOrd="1" destOrd="0" presId="urn:microsoft.com/office/officeart/2005/8/layout/process5"/>
    <dgm:cxn modelId="{E334FDD9-1E99-40E3-8868-03FA35FA361A}" type="presOf" srcId="{90D98AF9-7F9D-49BF-9E8B-3BE9FDDD1C9A}" destId="{4EBD97B7-4D35-44C3-B1A8-525CA17B21DC}" srcOrd="0" destOrd="0" presId="urn:microsoft.com/office/officeart/2005/8/layout/process5"/>
    <dgm:cxn modelId="{6382BCE1-9C5A-4730-BD5B-9B1B76303B96}" type="presOf" srcId="{90D98AF9-7F9D-49BF-9E8B-3BE9FDDD1C9A}" destId="{93921D50-ADCC-4632-A304-F29278715E87}" srcOrd="1" destOrd="0" presId="urn:microsoft.com/office/officeart/2005/8/layout/process5"/>
    <dgm:cxn modelId="{584C74FA-1C00-4002-A44B-5AB852852AD5}" srcId="{13296C3F-191E-4D8A-A471-094C36E5EA10}" destId="{87CFA851-9F3B-4CD9-9F03-EDF7D563EA65}" srcOrd="1" destOrd="0" parTransId="{94757641-3638-4F9F-885C-93AE9731080B}" sibTransId="{10CF6710-4F84-4939-A83A-838F0A6AF4AE}"/>
    <dgm:cxn modelId="{465911FD-D026-4747-A1F8-D425C971D7EB}" type="presParOf" srcId="{3F05102A-D909-4197-85A2-E138B8FEC504}" destId="{39E6C170-8B87-41C6-83C8-6AB8B5E6A08F}" srcOrd="0" destOrd="0" presId="urn:microsoft.com/office/officeart/2005/8/layout/process5"/>
    <dgm:cxn modelId="{C8653F8C-1E43-497C-A570-F93FB085613C}" type="presParOf" srcId="{3F05102A-D909-4197-85A2-E138B8FEC504}" destId="{1826BD29-077C-4FCC-BC00-8341B424421B}" srcOrd="1" destOrd="0" presId="urn:microsoft.com/office/officeart/2005/8/layout/process5"/>
    <dgm:cxn modelId="{89C7B56B-3030-44DD-BEEB-FD93CE38767B}" type="presParOf" srcId="{1826BD29-077C-4FCC-BC00-8341B424421B}" destId="{7E00BEA6-8CEB-479F-B186-C33151F6112F}" srcOrd="0" destOrd="0" presId="urn:microsoft.com/office/officeart/2005/8/layout/process5"/>
    <dgm:cxn modelId="{6B336909-9F58-42B3-A51C-85890D8F66A1}" type="presParOf" srcId="{3F05102A-D909-4197-85A2-E138B8FEC504}" destId="{34E4F3F3-0DB9-4044-854B-C4C4A9AA9ABE}" srcOrd="2" destOrd="0" presId="urn:microsoft.com/office/officeart/2005/8/layout/process5"/>
    <dgm:cxn modelId="{10FA97AA-45CE-4C47-809F-FABF19F3FBCD}" type="presParOf" srcId="{3F05102A-D909-4197-85A2-E138B8FEC504}" destId="{8D04AAAA-F089-48A1-B893-5FB0088B520D}" srcOrd="3" destOrd="0" presId="urn:microsoft.com/office/officeart/2005/8/layout/process5"/>
    <dgm:cxn modelId="{176DDC1D-75E5-481A-8BDB-3A164C963CE0}" type="presParOf" srcId="{8D04AAAA-F089-48A1-B893-5FB0088B520D}" destId="{A8573AC1-06D9-4D3E-B1EE-E98103F67A98}" srcOrd="0" destOrd="0" presId="urn:microsoft.com/office/officeart/2005/8/layout/process5"/>
    <dgm:cxn modelId="{BE03693B-B252-449A-8440-1FCEB498751B}" type="presParOf" srcId="{3F05102A-D909-4197-85A2-E138B8FEC504}" destId="{D629EA25-6618-44F1-A9D1-C8516C7C42F3}" srcOrd="4" destOrd="0" presId="urn:microsoft.com/office/officeart/2005/8/layout/process5"/>
    <dgm:cxn modelId="{58AB2406-830A-47DF-A915-494D9CDE30F3}" type="presParOf" srcId="{3F05102A-D909-4197-85A2-E138B8FEC504}" destId="{4EBD97B7-4D35-44C3-B1A8-525CA17B21DC}" srcOrd="5" destOrd="0" presId="urn:microsoft.com/office/officeart/2005/8/layout/process5"/>
    <dgm:cxn modelId="{98E2B873-DB52-4217-B3DE-B8A5F5772D96}" type="presParOf" srcId="{4EBD97B7-4D35-44C3-B1A8-525CA17B21DC}" destId="{93921D50-ADCC-4632-A304-F29278715E87}" srcOrd="0" destOrd="0" presId="urn:microsoft.com/office/officeart/2005/8/layout/process5"/>
    <dgm:cxn modelId="{8D38F769-B8FD-495E-98C9-97BA6B98E301}" type="presParOf" srcId="{3F05102A-D909-4197-85A2-E138B8FEC504}" destId="{B60284A0-2560-4FA8-A102-D4AAC4EC9963}" srcOrd="6" destOrd="0" presId="urn:microsoft.com/office/officeart/2005/8/layout/process5"/>
    <dgm:cxn modelId="{436B5C48-42B7-49A0-92BB-EBFE89C83580}" type="presParOf" srcId="{3F05102A-D909-4197-85A2-E138B8FEC504}" destId="{6B411FDF-CCE0-438F-A04F-C8A4A9DB4CD5}" srcOrd="7" destOrd="0" presId="urn:microsoft.com/office/officeart/2005/8/layout/process5"/>
    <dgm:cxn modelId="{10F18162-811E-4F63-B04D-FB98D99102D8}" type="presParOf" srcId="{6B411FDF-CCE0-438F-A04F-C8A4A9DB4CD5}" destId="{8878818F-1259-4637-BC4D-1B870FD30CC2}" srcOrd="0" destOrd="0" presId="urn:microsoft.com/office/officeart/2005/8/layout/process5"/>
    <dgm:cxn modelId="{118CA11D-30C9-481C-8C10-6810A4B2400B}" type="presParOf" srcId="{3F05102A-D909-4197-85A2-E138B8FEC504}" destId="{87549746-5FD9-43D5-A195-FB127EFE3684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E6C170-8B87-41C6-83C8-6AB8B5E6A08F}">
      <dsp:nvSpPr>
        <dsp:cNvPr id="0" name=""/>
        <dsp:cNvSpPr/>
      </dsp:nvSpPr>
      <dsp:spPr>
        <a:xfrm>
          <a:off x="115558" y="753"/>
          <a:ext cx="2052886" cy="12317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/>
            <a:t>Chaque bloc et chaque pièce justificative seront vérifiés, deux possibilités :</a:t>
          </a:r>
          <a:endParaRPr lang="en-US" sz="1500" kern="1200"/>
        </a:p>
      </dsp:txBody>
      <dsp:txXfrm>
        <a:off x="151634" y="36829"/>
        <a:ext cx="1980734" cy="1159579"/>
      </dsp:txXfrm>
    </dsp:sp>
    <dsp:sp modelId="{1826BD29-077C-4FCC-BC00-8341B424421B}">
      <dsp:nvSpPr>
        <dsp:cNvPr id="0" name=""/>
        <dsp:cNvSpPr/>
      </dsp:nvSpPr>
      <dsp:spPr>
        <a:xfrm>
          <a:off x="2349098" y="362061"/>
          <a:ext cx="435211" cy="5091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2349098" y="463884"/>
        <a:ext cx="304648" cy="305469"/>
      </dsp:txXfrm>
    </dsp:sp>
    <dsp:sp modelId="{34E4F3F3-0DB9-4044-854B-C4C4A9AA9ABE}">
      <dsp:nvSpPr>
        <dsp:cNvPr id="0" name=""/>
        <dsp:cNvSpPr/>
      </dsp:nvSpPr>
      <dsp:spPr>
        <a:xfrm>
          <a:off x="2989598" y="753"/>
          <a:ext cx="2052886" cy="12317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/>
            <a:t>- demande d’affiliation validée</a:t>
          </a:r>
          <a:endParaRPr lang="en-US" sz="1500" kern="1200"/>
        </a:p>
      </dsp:txBody>
      <dsp:txXfrm>
        <a:off x="3025674" y="36829"/>
        <a:ext cx="1980734" cy="1159579"/>
      </dsp:txXfrm>
    </dsp:sp>
    <dsp:sp modelId="{8D04AAAA-F089-48A1-B893-5FB0088B520D}">
      <dsp:nvSpPr>
        <dsp:cNvPr id="0" name=""/>
        <dsp:cNvSpPr/>
      </dsp:nvSpPr>
      <dsp:spPr>
        <a:xfrm rot="3041059">
          <a:off x="2264820" y="1034842"/>
          <a:ext cx="505300" cy="5053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 rot="-5400000">
        <a:off x="2317847" y="1052014"/>
        <a:ext cx="303199" cy="353710"/>
      </dsp:txXfrm>
    </dsp:sp>
    <dsp:sp modelId="{D629EA25-6618-44F1-A9D1-C8516C7C42F3}">
      <dsp:nvSpPr>
        <dsp:cNvPr id="0" name=""/>
        <dsp:cNvSpPr/>
      </dsp:nvSpPr>
      <dsp:spPr>
        <a:xfrm>
          <a:off x="3017805" y="1474988"/>
          <a:ext cx="2052886" cy="12317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/>
            <a:t>-rejet pièce non valide ou manquante</a:t>
          </a:r>
          <a:endParaRPr lang="en-US" sz="1500" kern="1200"/>
        </a:p>
      </dsp:txBody>
      <dsp:txXfrm>
        <a:off x="3053881" y="1511064"/>
        <a:ext cx="1980734" cy="1159579"/>
      </dsp:txXfrm>
    </dsp:sp>
    <dsp:sp modelId="{4EBD97B7-4D35-44C3-B1A8-525CA17B21DC}">
      <dsp:nvSpPr>
        <dsp:cNvPr id="0" name=""/>
        <dsp:cNvSpPr/>
      </dsp:nvSpPr>
      <dsp:spPr>
        <a:xfrm rot="20732831">
          <a:off x="5845671" y="1113355"/>
          <a:ext cx="2007019" cy="5091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5848088" y="1234238"/>
        <a:ext cx="1854285" cy="305469"/>
      </dsp:txXfrm>
    </dsp:sp>
    <dsp:sp modelId="{B60284A0-2560-4FA8-A102-D4AAC4EC9963}">
      <dsp:nvSpPr>
        <dsp:cNvPr id="0" name=""/>
        <dsp:cNvSpPr/>
      </dsp:nvSpPr>
      <dsp:spPr>
        <a:xfrm>
          <a:off x="8737680" y="753"/>
          <a:ext cx="2052886" cy="12317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/>
            <a:t>Le club a la visibilité sur son intranet de la validation ou non de son affiliation </a:t>
          </a:r>
          <a:endParaRPr lang="en-US" sz="1500" kern="1200"/>
        </a:p>
      </dsp:txBody>
      <dsp:txXfrm>
        <a:off x="8773756" y="36829"/>
        <a:ext cx="1980734" cy="1159579"/>
      </dsp:txXfrm>
    </dsp:sp>
    <dsp:sp modelId="{6B411FDF-CCE0-438F-A04F-C8A4A9DB4CD5}">
      <dsp:nvSpPr>
        <dsp:cNvPr id="0" name=""/>
        <dsp:cNvSpPr/>
      </dsp:nvSpPr>
      <dsp:spPr>
        <a:xfrm rot="5400000">
          <a:off x="9546517" y="1376187"/>
          <a:ext cx="435211" cy="5091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 rot="-5400000">
        <a:off x="9611389" y="1413139"/>
        <a:ext cx="305469" cy="304648"/>
      </dsp:txXfrm>
    </dsp:sp>
    <dsp:sp modelId="{87549746-5FD9-43D5-A195-FB127EFE3684}">
      <dsp:nvSpPr>
        <dsp:cNvPr id="0" name=""/>
        <dsp:cNvSpPr/>
      </dsp:nvSpPr>
      <dsp:spPr>
        <a:xfrm>
          <a:off x="8737680" y="2053639"/>
          <a:ext cx="2052886" cy="12317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La FFBSQ valide le bordereau une fois le paiement de la ligue régionale reçue</a:t>
          </a:r>
          <a:endParaRPr lang="en-US" sz="1500" kern="1200" dirty="0"/>
        </a:p>
      </dsp:txBody>
      <dsp:txXfrm>
        <a:off x="8773756" y="2089715"/>
        <a:ext cx="1980734" cy="11595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1C49-8EFD-4B1B-86BC-87ECEB82B6D6}" type="datetimeFigureOut">
              <a:rPr lang="fr-FR" smtClean="0"/>
              <a:t>28/06/2022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887-C3DF-4CC1-840D-8306436A93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2519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1C49-8EFD-4B1B-86BC-87ECEB82B6D6}" type="datetimeFigureOut">
              <a:rPr lang="fr-FR" smtClean="0"/>
              <a:t>28/06/2022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887-C3DF-4CC1-840D-8306436A93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6052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1C49-8EFD-4B1B-86BC-87ECEB82B6D6}" type="datetimeFigureOut">
              <a:rPr lang="fr-FR" smtClean="0"/>
              <a:t>28/06/2022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887-C3DF-4CC1-840D-8306436A93E1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653654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1C49-8EFD-4B1B-86BC-87ECEB82B6D6}" type="datetimeFigureOut">
              <a:rPr lang="fr-FR" smtClean="0"/>
              <a:t>28/06/2022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887-C3DF-4CC1-840D-8306436A93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64295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1C49-8EFD-4B1B-86BC-87ECEB82B6D6}" type="datetimeFigureOut">
              <a:rPr lang="fr-FR" smtClean="0"/>
              <a:t>28/06/2022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887-C3DF-4CC1-840D-8306436A93E1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62662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1C49-8EFD-4B1B-86BC-87ECEB82B6D6}" type="datetimeFigureOut">
              <a:rPr lang="fr-FR" smtClean="0"/>
              <a:t>28/06/2022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887-C3DF-4CC1-840D-8306436A93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83458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1C49-8EFD-4B1B-86BC-87ECEB82B6D6}" type="datetimeFigureOut">
              <a:rPr lang="fr-FR" smtClean="0"/>
              <a:t>28/06/2022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887-C3DF-4CC1-840D-8306436A93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11989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1C49-8EFD-4B1B-86BC-87ECEB82B6D6}" type="datetimeFigureOut">
              <a:rPr lang="fr-FR" smtClean="0"/>
              <a:t>28/06/2022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887-C3DF-4CC1-840D-8306436A93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4348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1C49-8EFD-4B1B-86BC-87ECEB82B6D6}" type="datetimeFigureOut">
              <a:rPr lang="fr-FR" smtClean="0"/>
              <a:t>28/06/2022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887-C3DF-4CC1-840D-8306436A93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460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1C49-8EFD-4B1B-86BC-87ECEB82B6D6}" type="datetimeFigureOut">
              <a:rPr lang="fr-FR" smtClean="0"/>
              <a:t>28/06/2022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887-C3DF-4CC1-840D-8306436A93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377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1C49-8EFD-4B1B-86BC-87ECEB82B6D6}" type="datetimeFigureOut">
              <a:rPr lang="fr-FR" smtClean="0"/>
              <a:t>28/06/2022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887-C3DF-4CC1-840D-8306436A93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9169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1C49-8EFD-4B1B-86BC-87ECEB82B6D6}" type="datetimeFigureOut">
              <a:rPr lang="fr-FR" smtClean="0"/>
              <a:t>28/06/2022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887-C3DF-4CC1-840D-8306436A93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6729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1C49-8EFD-4B1B-86BC-87ECEB82B6D6}" type="datetimeFigureOut">
              <a:rPr lang="fr-FR" smtClean="0"/>
              <a:t>28/06/2022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887-C3DF-4CC1-840D-8306436A93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9503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1C49-8EFD-4B1B-86BC-87ECEB82B6D6}" type="datetimeFigureOut">
              <a:rPr lang="fr-FR" smtClean="0"/>
              <a:t>28/06/2022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887-C3DF-4CC1-840D-8306436A93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143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1C49-8EFD-4B1B-86BC-87ECEB82B6D6}" type="datetimeFigureOut">
              <a:rPr lang="fr-FR" smtClean="0"/>
              <a:t>28/06/2022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887-C3DF-4CC1-840D-8306436A93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8576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3887-C3DF-4CC1-840D-8306436A93E1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1C49-8EFD-4B1B-86BC-87ECEB82B6D6}" type="datetimeFigureOut">
              <a:rPr lang="fr-FR" smtClean="0"/>
              <a:t>28/06/2022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157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A1C49-8EFD-4B1B-86BC-87ECEB82B6D6}" type="datetimeFigureOut">
              <a:rPr lang="fr-FR" smtClean="0"/>
              <a:t>28/06/2022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EDD3887-C3DF-4CC1-840D-8306436A93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3781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83096" y="2404534"/>
            <a:ext cx="9210261" cy="1646302"/>
          </a:xfrm>
        </p:spPr>
        <p:txBody>
          <a:bodyPr/>
          <a:lstStyle/>
          <a:p>
            <a:r>
              <a:rPr lang="fr-FR" dirty="0"/>
              <a:t>Guide d’utilisation</a:t>
            </a:r>
            <a:br>
              <a:rPr lang="fr-FR" dirty="0"/>
            </a:br>
            <a:r>
              <a:rPr lang="fr-FR" sz="4400" dirty="0"/>
              <a:t>Procédure d’affiliation dématérialisée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14" r="15611" b="22754"/>
          <a:stretch/>
        </p:blipFill>
        <p:spPr>
          <a:xfrm>
            <a:off x="1172094" y="78569"/>
            <a:ext cx="1620982" cy="112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28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7">
            <a:extLst>
              <a:ext uri="{FF2B5EF4-FFF2-40B4-BE49-F238E27FC236}">
                <a16:creationId xmlns:a16="http://schemas.microsoft.com/office/drawing/2014/main" id="{82D1CBBC-6E9F-4212-9806-7A638C828B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001"/>
            <a:ext cx="12192000" cy="22859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54" name="Group 9">
            <a:extLst>
              <a:ext uri="{FF2B5EF4-FFF2-40B4-BE49-F238E27FC236}">
                <a16:creationId xmlns:a16="http://schemas.microsoft.com/office/drawing/2014/main" id="{8EC26330-6D02-4C84-B89F-C5A8CF2B5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25267" y="-8467"/>
            <a:ext cx="4766733" cy="6866467"/>
            <a:chOff x="7425267" y="-8467"/>
            <a:chExt cx="4766733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A5297F0-74D7-4E56-8C85-DD608539D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96547" y="4572001"/>
              <a:ext cx="393665" cy="2285999"/>
            </a:xfrm>
            <a:prstGeom prst="line">
              <a:avLst/>
            </a:prstGeom>
            <a:ln w="9525">
              <a:solidFill>
                <a:srgbClr val="BFBFBF">
                  <a:alpha val="7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11">
              <a:extLst>
                <a:ext uri="{FF2B5EF4-FFF2-40B4-BE49-F238E27FC236}">
                  <a16:creationId xmlns:a16="http://schemas.microsoft.com/office/drawing/2014/main" id="{6E424313-B840-4A19-A378-B1D1774B50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4572001"/>
              <a:ext cx="3383073" cy="2285999"/>
            </a:xfrm>
            <a:prstGeom prst="line">
              <a:avLst/>
            </a:prstGeom>
            <a:ln w="9525">
              <a:solidFill>
                <a:srgbClr val="BFBFBF">
                  <a:alpha val="69804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872B411D-D18B-488A-B22A-9F139EED89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6" name="Rectangle 25">
              <a:extLst>
                <a:ext uri="{FF2B5EF4-FFF2-40B4-BE49-F238E27FC236}">
                  <a16:creationId xmlns:a16="http://schemas.microsoft.com/office/drawing/2014/main" id="{9519FBF2-9C9F-49B5-AE1A-AB5049D503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A30DE6B7-51C9-49A9-9B80-91E1A8D603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7" name="Rectangle 27">
              <a:extLst>
                <a:ext uri="{FF2B5EF4-FFF2-40B4-BE49-F238E27FC236}">
                  <a16:creationId xmlns:a16="http://schemas.microsoft.com/office/drawing/2014/main" id="{EDFE8946-BACE-4C56-9B6E-85E11C0995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90A658F-D524-467C-BDFC-D37A227BF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8" name="Rectangle 29">
              <a:extLst>
                <a:ext uri="{FF2B5EF4-FFF2-40B4-BE49-F238E27FC236}">
                  <a16:creationId xmlns:a16="http://schemas.microsoft.com/office/drawing/2014/main" id="{4F01FE87-3030-45CD-B330-DBA287297D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A89C2E5F-7F20-475D-88BE-29D4128DDC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28EC6EDD-78EB-4A50-85CB-7C3CE363AF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Espace réservé du contenu 2"/>
          <p:cNvSpPr>
            <a:spLocks noGrp="1"/>
          </p:cNvSpPr>
          <p:nvPr>
            <p:ph idx="1"/>
          </p:nvPr>
        </p:nvSpPr>
        <p:spPr>
          <a:xfrm>
            <a:off x="677334" y="425470"/>
            <a:ext cx="8596668" cy="3880773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fr-FR" sz="1400" dirty="0"/>
              <a:t>Les informations relatives à l’affiliation se trouvent dans votre INTRANET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r-FR" sz="1400" u="sng" dirty="0"/>
              <a:t>Comment remplir le formulaire affiliation ?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r-FR" sz="1400" dirty="0"/>
              <a:t>Le formulaire se compose de 6 blocs</a:t>
            </a:r>
          </a:p>
          <a:p>
            <a:pPr>
              <a:lnSpc>
                <a:spcPct val="90000"/>
              </a:lnSpc>
            </a:pPr>
            <a:r>
              <a:rPr lang="fr-FR" sz="1400" dirty="0"/>
              <a:t>Nom du club</a:t>
            </a:r>
          </a:p>
          <a:p>
            <a:pPr>
              <a:lnSpc>
                <a:spcPct val="90000"/>
              </a:lnSpc>
            </a:pPr>
            <a:r>
              <a:rPr lang="fr-FR" sz="1400" dirty="0"/>
              <a:t>Type de club </a:t>
            </a:r>
            <a:r>
              <a:rPr lang="fr-FR" sz="1400" dirty="0">
                <a:solidFill>
                  <a:srgbClr val="FF0000"/>
                </a:solidFill>
              </a:rPr>
              <a:t>(pour les écoles: indiquer le club de rattachement)</a:t>
            </a:r>
            <a:endParaRPr lang="fr-FR" sz="1400" dirty="0"/>
          </a:p>
          <a:p>
            <a:pPr>
              <a:lnSpc>
                <a:spcPct val="90000"/>
              </a:lnSpc>
            </a:pPr>
            <a:r>
              <a:rPr lang="fr-FR" sz="1400" dirty="0"/>
              <a:t>Adresse su siège du club</a:t>
            </a:r>
          </a:p>
          <a:p>
            <a:pPr>
              <a:lnSpc>
                <a:spcPct val="90000"/>
              </a:lnSpc>
            </a:pPr>
            <a:r>
              <a:rPr lang="fr-FR" sz="1400" dirty="0"/>
              <a:t>Lieu de pratique du club</a:t>
            </a:r>
          </a:p>
          <a:p>
            <a:pPr>
              <a:lnSpc>
                <a:spcPct val="90000"/>
              </a:lnSpc>
            </a:pPr>
            <a:r>
              <a:rPr lang="fr-FR" sz="1400" dirty="0"/>
              <a:t>Correspondant du club</a:t>
            </a:r>
          </a:p>
          <a:p>
            <a:pPr>
              <a:lnSpc>
                <a:spcPct val="90000"/>
              </a:lnSpc>
            </a:pPr>
            <a:r>
              <a:rPr lang="fr-FR" sz="1400" dirty="0"/>
              <a:t>Dirigeants du clubs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r-FR" sz="1400" dirty="0"/>
              <a:t>Tous les champs, de chaque bloc, doivent être dûment renseignés par le club.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r-FR" sz="1400" dirty="0"/>
              <a:t>ATTENTION  !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r-FR" sz="1400" dirty="0"/>
              <a:t>Ceux comportant (*) sont des champs bloquants et empêcheront la progression.</a:t>
            </a:r>
          </a:p>
          <a:p>
            <a:pPr marL="0" indent="0">
              <a:lnSpc>
                <a:spcPct val="90000"/>
              </a:lnSpc>
              <a:buNone/>
            </a:pPr>
            <a:endParaRPr lang="fr-FR" sz="14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4765972"/>
            <a:ext cx="8596668" cy="1320800"/>
          </a:xfrm>
        </p:spPr>
        <p:txBody>
          <a:bodyPr anchor="ctr">
            <a:normAutofit/>
          </a:bodyPr>
          <a:lstStyle/>
          <a:p>
            <a:r>
              <a:rPr lang="fr-FR" sz="4400" dirty="0">
                <a:solidFill>
                  <a:schemeClr val="bg1"/>
                </a:solidFill>
              </a:rPr>
              <a:t>Du côté du club	</a:t>
            </a:r>
          </a:p>
        </p:txBody>
      </p:sp>
    </p:spTree>
    <p:extLst>
      <p:ext uri="{BB962C8B-B14F-4D97-AF65-F5344CB8AC3E}">
        <p14:creationId xmlns:p14="http://schemas.microsoft.com/office/powerpoint/2010/main" val="3758281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 descr="Votre demande d’affiliation est en cours de traitement &#10;"/>
          <p:cNvSpPr>
            <a:spLocks noGrp="1"/>
          </p:cNvSpPr>
          <p:nvPr>
            <p:ph idx="1"/>
          </p:nvPr>
        </p:nvSpPr>
        <p:spPr>
          <a:xfrm>
            <a:off x="637577" y="530572"/>
            <a:ext cx="8596668" cy="59099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r>
              <a:rPr lang="fr-FR" dirty="0"/>
              <a:t>Toutes les pièces justificatives demandées doivent être jointes à la demande d’affiliation ainsi que le paiement de l’affiliation.</a:t>
            </a:r>
          </a:p>
          <a:p>
            <a:r>
              <a:rPr lang="fr-FR" dirty="0"/>
              <a:t>Toutes ces pièces seront bloquantes au moment de la demande (sauf la déclaration préfecture, qui elle, pourra être fournie dans un deuxième temps).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u="sng" dirty="0">
                <a:solidFill>
                  <a:srgbClr val="FF0000"/>
                </a:solidFill>
              </a:rPr>
              <a:t>Comment remplir le bordereau affiliation ?</a:t>
            </a:r>
          </a:p>
          <a:p>
            <a:r>
              <a:rPr lang="fr-FR" dirty="0"/>
              <a:t>Le club inscrit le nom de la ligue régionale auquel il est rattaché ainsi que son identité (nom et numéro d’affiliation)</a:t>
            </a:r>
          </a:p>
          <a:p>
            <a:r>
              <a:rPr lang="fr-FR" dirty="0"/>
              <a:t>Le club valide son bordereau d’affiliation</a:t>
            </a:r>
          </a:p>
          <a:p>
            <a:r>
              <a:rPr lang="fr-FR" dirty="0"/>
              <a:t>Le club paie son affiliation auprès de sa ligue régionale selon deux modes au choix: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Par virement (indiquer alors le n° de virement dans le bordereau)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Par chèque (indiquer alors le n° de bordereau au dos du cheque)</a:t>
            </a:r>
          </a:p>
        </p:txBody>
      </p:sp>
      <p:sp>
        <p:nvSpPr>
          <p:cNvPr id="6" name="Triangle isocèle 5">
            <a:extLst>
              <a:ext uri="{FF2B5EF4-FFF2-40B4-BE49-F238E27FC236}">
                <a16:creationId xmlns:a16="http://schemas.microsoft.com/office/drawing/2014/main" id="{53D8914F-EAB2-452F-9F51-7CE68EBB7C61}"/>
              </a:ext>
            </a:extLst>
          </p:cNvPr>
          <p:cNvSpPr/>
          <p:nvPr/>
        </p:nvSpPr>
        <p:spPr>
          <a:xfrm>
            <a:off x="876378" y="1720580"/>
            <a:ext cx="225287" cy="145774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2715771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8">
            <a:extLst>
              <a:ext uri="{FF2B5EF4-FFF2-40B4-BE49-F238E27FC236}">
                <a16:creationId xmlns:a16="http://schemas.microsoft.com/office/drawing/2014/main" id="{2D94F95D-89EF-455B-9F54-0F4231363A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001"/>
            <a:ext cx="12192000" cy="22859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24" name="Group 10">
            <a:extLst>
              <a:ext uri="{FF2B5EF4-FFF2-40B4-BE49-F238E27FC236}">
                <a16:creationId xmlns:a16="http://schemas.microsoft.com/office/drawing/2014/main" id="{612B9F8D-6DD1-481E-8CCE-81A7EEB15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25267" y="-8467"/>
            <a:ext cx="4766733" cy="6866467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D531F65-BE00-4220-96DD-64DD545E03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96547" y="4572001"/>
              <a:ext cx="393665" cy="2285999"/>
            </a:xfrm>
            <a:prstGeom prst="line">
              <a:avLst/>
            </a:prstGeom>
            <a:ln w="9525">
              <a:solidFill>
                <a:srgbClr val="BFBFBF">
                  <a:alpha val="7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12">
              <a:extLst>
                <a:ext uri="{FF2B5EF4-FFF2-40B4-BE49-F238E27FC236}">
                  <a16:creationId xmlns:a16="http://schemas.microsoft.com/office/drawing/2014/main" id="{95BD48B8-B8E0-4EC6-889B-B9D5035859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4572001"/>
              <a:ext cx="3383073" cy="2285999"/>
            </a:xfrm>
            <a:prstGeom prst="line">
              <a:avLst/>
            </a:prstGeom>
            <a:ln w="9525">
              <a:solidFill>
                <a:srgbClr val="BFBFBF">
                  <a:alpha val="69804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4CB88335-CEFC-4E93-A849-B293A59F00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A68404B5-9CA3-4B1B-A75D-54F36B1B3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7260DE41-7357-49EC-A4FF-41B666696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1D9D87BA-A306-430B-8BCF-468FF820D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8">
              <a:extLst>
                <a:ext uri="{FF2B5EF4-FFF2-40B4-BE49-F238E27FC236}">
                  <a16:creationId xmlns:a16="http://schemas.microsoft.com/office/drawing/2014/main" id="{39F522E6-2DF0-48FC-873D-74BF210193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1015C585-0283-4901-9837-57DD565CE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19">
              <a:extLst>
                <a:ext uri="{FF2B5EF4-FFF2-40B4-BE49-F238E27FC236}">
                  <a16:creationId xmlns:a16="http://schemas.microsoft.com/office/drawing/2014/main" id="{CB6D253E-04B9-4649-B17B-DE58968B27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4765972"/>
            <a:ext cx="8596668" cy="1320800"/>
          </a:xfrm>
        </p:spPr>
        <p:txBody>
          <a:bodyPr anchor="ctr">
            <a:normAutofit/>
          </a:bodyPr>
          <a:lstStyle/>
          <a:p>
            <a:r>
              <a:rPr lang="fr-FR" sz="4400" dirty="0">
                <a:solidFill>
                  <a:schemeClr val="bg1"/>
                </a:solidFill>
              </a:rPr>
              <a:t>Du côté du secrétariat FFBSQ</a:t>
            </a:r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A1AE21A0-AA96-4557-AB48-66255CF0A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9" name="Espace réservé du contenu 2">
            <a:extLst>
              <a:ext uri="{FF2B5EF4-FFF2-40B4-BE49-F238E27FC236}">
                <a16:creationId xmlns:a16="http://schemas.microsoft.com/office/drawing/2014/main" id="{C6887194-91B7-DA5E-8E7C-6E9426DF4E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088574"/>
              </p:ext>
            </p:extLst>
          </p:nvPr>
        </p:nvGraphicFramePr>
        <p:xfrm>
          <a:off x="642938" y="642938"/>
          <a:ext cx="10906125" cy="3286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4683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2" name="Rectangle 1031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34" name="Rectangle 1033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6" name="Straight Connector 1035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8" name="Straight Connector 1037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0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2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4" name="Isosceles Triangle 1043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6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8" name="Isosceles Triangle 1047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50" name="Freeform: Shape 1049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81723" y="609600"/>
            <a:ext cx="4512989" cy="2227730"/>
          </a:xfrm>
        </p:spPr>
        <p:txBody>
          <a:bodyPr anchor="ctr">
            <a:normAutofit/>
          </a:bodyPr>
          <a:lstStyle/>
          <a:p>
            <a:r>
              <a:rPr lang="fr-FR">
                <a:solidFill>
                  <a:srgbClr val="FFFFFF"/>
                </a:solidFill>
              </a:rPr>
              <a:t>Du côté  de la ligue régionale</a:t>
            </a:r>
          </a:p>
        </p:txBody>
      </p:sp>
      <p:pic>
        <p:nvPicPr>
          <p:cNvPr id="1027" name="Image 1">
            <a:extLst>
              <a:ext uri="{FF2B5EF4-FFF2-40B4-BE49-F238E27FC236}">
                <a16:creationId xmlns:a16="http://schemas.microsoft.com/office/drawing/2014/main" id="{323AA2CE-DC1B-8C6A-0F2C-6329936919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8547" y="1168399"/>
            <a:ext cx="3734181" cy="4610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181725" y="2837329"/>
            <a:ext cx="4512988" cy="3317938"/>
          </a:xfrm>
        </p:spPr>
        <p:txBody>
          <a:bodyPr anchor="t">
            <a:normAutofit/>
          </a:bodyPr>
          <a:lstStyle/>
          <a:p>
            <a:r>
              <a:rPr lang="fr-FR" dirty="0">
                <a:solidFill>
                  <a:srgbClr val="FFFFFF"/>
                </a:solidFill>
              </a:rPr>
              <a:t>La ligue régionale valide le bordereau de ses clubs</a:t>
            </a:r>
          </a:p>
          <a:p>
            <a:r>
              <a:rPr lang="fr-FR" dirty="0">
                <a:solidFill>
                  <a:srgbClr val="FFFFFF"/>
                </a:solidFill>
              </a:rPr>
              <a:t>La ligue régionale paie à la ffbsq via le RIB du CNB </a:t>
            </a:r>
          </a:p>
          <a:p>
            <a:endParaRPr lang="fr-FR" dirty="0">
              <a:solidFill>
                <a:srgbClr val="FFFFFF"/>
              </a:solidFill>
            </a:endParaRPr>
          </a:p>
          <a:p>
            <a:endParaRPr lang="fr-FR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fr-F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843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82D1CBBC-6E9F-4212-9806-7A638C828B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001"/>
            <a:ext cx="12192000" cy="22859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8EC26330-6D02-4C84-B89F-C5A8CF2B5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25267" y="-8467"/>
            <a:ext cx="4766733" cy="6866467"/>
            <a:chOff x="7425267" y="-8467"/>
            <a:chExt cx="4766733" cy="6866467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A5297F0-74D7-4E56-8C85-DD608539D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96547" y="4572001"/>
              <a:ext cx="393665" cy="2285999"/>
            </a:xfrm>
            <a:prstGeom prst="line">
              <a:avLst/>
            </a:prstGeom>
            <a:ln w="9525">
              <a:solidFill>
                <a:srgbClr val="BFBFBF">
                  <a:alpha val="7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6E424313-B840-4A19-A378-B1D1774B50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4572001"/>
              <a:ext cx="3383073" cy="2285999"/>
            </a:xfrm>
            <a:prstGeom prst="line">
              <a:avLst/>
            </a:prstGeom>
            <a:ln w="9525">
              <a:solidFill>
                <a:srgbClr val="BFBFBF">
                  <a:alpha val="69804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ectangle 23">
              <a:extLst>
                <a:ext uri="{FF2B5EF4-FFF2-40B4-BE49-F238E27FC236}">
                  <a16:creationId xmlns:a16="http://schemas.microsoft.com/office/drawing/2014/main" id="{872B411D-D18B-488A-B22A-9F139EED89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Rectangle 25">
              <a:extLst>
                <a:ext uri="{FF2B5EF4-FFF2-40B4-BE49-F238E27FC236}">
                  <a16:creationId xmlns:a16="http://schemas.microsoft.com/office/drawing/2014/main" id="{9519FBF2-9C9F-49B5-AE1A-AB5049D503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Isosceles Triangle 35">
              <a:extLst>
                <a:ext uri="{FF2B5EF4-FFF2-40B4-BE49-F238E27FC236}">
                  <a16:creationId xmlns:a16="http://schemas.microsoft.com/office/drawing/2014/main" id="{A30DE6B7-51C9-49A9-9B80-91E1A8D603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7" name="Rectangle 27">
              <a:extLst>
                <a:ext uri="{FF2B5EF4-FFF2-40B4-BE49-F238E27FC236}">
                  <a16:creationId xmlns:a16="http://schemas.microsoft.com/office/drawing/2014/main" id="{EDFE8946-BACE-4C56-9B6E-85E11C0995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28">
              <a:extLst>
                <a:ext uri="{FF2B5EF4-FFF2-40B4-BE49-F238E27FC236}">
                  <a16:creationId xmlns:a16="http://schemas.microsoft.com/office/drawing/2014/main" id="{390A658F-D524-467C-BDFC-D37A227BF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Rectangle 29">
              <a:extLst>
                <a:ext uri="{FF2B5EF4-FFF2-40B4-BE49-F238E27FC236}">
                  <a16:creationId xmlns:a16="http://schemas.microsoft.com/office/drawing/2014/main" id="{4F01FE87-3030-45CD-B330-DBA287297D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>
              <a:extLst>
                <a:ext uri="{FF2B5EF4-FFF2-40B4-BE49-F238E27FC236}">
                  <a16:creationId xmlns:a16="http://schemas.microsoft.com/office/drawing/2014/main" id="{A89C2E5F-7F20-475D-88BE-29D4128DDC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28EC6EDD-78EB-4A50-85CB-7C3CE363AF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757A43-407B-4D47-ACC3-2106DEC3E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442" y="686994"/>
            <a:ext cx="8596668" cy="3880773"/>
          </a:xfrm>
        </p:spPr>
        <p:txBody>
          <a:bodyPr anchor="ctr"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fr-FR" dirty="0">
                <a:latin typeface="+mj-lt"/>
              </a:rPr>
              <a:t>Il récupère son formulaire de demande de licence auprès de son club ou sur le site fédéral.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r-FR" u="sng" dirty="0"/>
              <a:t>Comment remplir le formulaire de licence ?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r-FR" dirty="0"/>
              <a:t>Le formulaire se compose de 10 blocs</a:t>
            </a:r>
          </a:p>
          <a:p>
            <a:pPr>
              <a:lnSpc>
                <a:spcPct val="90000"/>
              </a:lnSpc>
            </a:pPr>
            <a:r>
              <a:rPr lang="fr-FR" dirty="0"/>
              <a:t>Saison</a:t>
            </a:r>
          </a:p>
          <a:p>
            <a:pPr>
              <a:lnSpc>
                <a:spcPct val="90000"/>
              </a:lnSpc>
            </a:pPr>
            <a:r>
              <a:rPr lang="fr-FR" dirty="0"/>
              <a:t>Discipline de rattachement</a:t>
            </a:r>
          </a:p>
          <a:p>
            <a:pPr>
              <a:lnSpc>
                <a:spcPct val="90000"/>
              </a:lnSpc>
            </a:pPr>
            <a:r>
              <a:rPr lang="fr-FR" dirty="0"/>
              <a:t>Identité du demandeur</a:t>
            </a:r>
          </a:p>
          <a:p>
            <a:pPr>
              <a:lnSpc>
                <a:spcPct val="90000"/>
              </a:lnSpc>
            </a:pPr>
            <a:r>
              <a:rPr lang="fr-FR" dirty="0"/>
              <a:t>Etat sportif du demandeur </a:t>
            </a:r>
          </a:p>
          <a:p>
            <a:pPr>
              <a:lnSpc>
                <a:spcPct val="90000"/>
              </a:lnSpc>
            </a:pPr>
            <a:r>
              <a:rPr lang="fr-FR" dirty="0"/>
              <a:t>Type de licence demandée</a:t>
            </a:r>
          </a:p>
          <a:p>
            <a:pPr>
              <a:lnSpc>
                <a:spcPct val="90000"/>
              </a:lnSpc>
            </a:pPr>
            <a:r>
              <a:rPr lang="fr-FR" dirty="0"/>
              <a:t>Droit de mutation (si nécessaire)</a:t>
            </a:r>
          </a:p>
          <a:p>
            <a:pPr>
              <a:lnSpc>
                <a:spcPct val="90000"/>
              </a:lnSpc>
            </a:pPr>
            <a:r>
              <a:rPr lang="fr-FR" dirty="0"/>
              <a:t>Identité de l’entreprise (si nécessaire)</a:t>
            </a:r>
          </a:p>
          <a:p>
            <a:pPr>
              <a:lnSpc>
                <a:spcPct val="90000"/>
              </a:lnSpc>
            </a:pPr>
            <a:r>
              <a:rPr lang="fr-FR" dirty="0"/>
              <a:t>Lieu de pratique</a:t>
            </a:r>
          </a:p>
          <a:p>
            <a:pPr>
              <a:lnSpc>
                <a:spcPct val="90000"/>
              </a:lnSpc>
            </a:pPr>
            <a:r>
              <a:rPr lang="fr-FR" dirty="0"/>
              <a:t>Type de compétence (si nécessaire)</a:t>
            </a:r>
          </a:p>
          <a:p>
            <a:pPr>
              <a:lnSpc>
                <a:spcPct val="90000"/>
              </a:lnSpc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endParaRPr lang="fr-FR" dirty="0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7B8F9D11-20EA-49B2-214F-A14288572E2C}"/>
              </a:ext>
            </a:extLst>
          </p:cNvPr>
          <p:cNvSpPr txBox="1"/>
          <p:nvPr/>
        </p:nvSpPr>
        <p:spPr>
          <a:xfrm>
            <a:off x="570038" y="4919045"/>
            <a:ext cx="610169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400" dirty="0">
                <a:solidFill>
                  <a:schemeClr val="bg1"/>
                </a:solidFill>
              </a:rPr>
              <a:t>Du côté du licencié</a:t>
            </a:r>
          </a:p>
        </p:txBody>
      </p:sp>
    </p:spTree>
    <p:extLst>
      <p:ext uri="{BB962C8B-B14F-4D97-AF65-F5344CB8AC3E}">
        <p14:creationId xmlns:p14="http://schemas.microsoft.com/office/powerpoint/2010/main" val="2453199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121101-CF0E-4804-966A-2FE9EFEC97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78297"/>
            <a:ext cx="8596668" cy="576306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dirty="0"/>
              <a:t>Accord de licence</a:t>
            </a:r>
          </a:p>
          <a:p>
            <a:pPr>
              <a:lnSpc>
                <a:spcPct val="90000"/>
              </a:lnSpc>
            </a:pPr>
            <a:r>
              <a:rPr lang="fr-FR" dirty="0"/>
              <a:t>Tous les champs, de chaque bloc, doivent être dûment renseignés par le licencié</a:t>
            </a:r>
          </a:p>
          <a:p>
            <a:r>
              <a:rPr lang="fr-FR" dirty="0"/>
              <a:t>Une fois le formulaire rempli il le transmet à son club.</a:t>
            </a:r>
          </a:p>
          <a:p>
            <a:r>
              <a:rPr lang="fr-FR" dirty="0"/>
              <a:t> Toutes les pièces justificatives demandées doivent être jointes à la demande de licence</a:t>
            </a:r>
          </a:p>
          <a:p>
            <a:r>
              <a:rPr lang="fr-FR" dirty="0"/>
              <a:t>Toutes ces pièces seront bloquantes au moment de la demande</a:t>
            </a:r>
          </a:p>
          <a:p>
            <a:r>
              <a:rPr lang="fr-FR" dirty="0"/>
              <a:t>Le licencié règle sa licence auprès de son club</a:t>
            </a:r>
          </a:p>
          <a:p>
            <a:endParaRPr lang="fr-FR" dirty="0"/>
          </a:p>
          <a:p>
            <a:r>
              <a:rPr lang="fr-FR" dirty="0">
                <a:solidFill>
                  <a:srgbClr val="FF0000"/>
                </a:solidFill>
              </a:rPr>
              <a:t>Cas particuliers: pour la licence cadre technique et la licence arbitre, la validation se fait par les ligues régionales.</a:t>
            </a:r>
          </a:p>
        </p:txBody>
      </p:sp>
    </p:spTree>
    <p:extLst>
      <p:ext uri="{BB962C8B-B14F-4D97-AF65-F5344CB8AC3E}">
        <p14:creationId xmlns:p14="http://schemas.microsoft.com/office/powerpoint/2010/main" val="386743440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Personnalisé 4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002060"/>
      </a:accent1>
      <a:accent2>
        <a:srgbClr val="FF0000"/>
      </a:accent2>
      <a:accent3>
        <a:srgbClr val="FFFFFF"/>
      </a:accent3>
      <a:accent4>
        <a:srgbClr val="002060"/>
      </a:accent4>
      <a:accent5>
        <a:srgbClr val="FFFFFF"/>
      </a:accent5>
      <a:accent6>
        <a:srgbClr val="FF0000"/>
      </a:accent6>
      <a:hlink>
        <a:srgbClr val="002060"/>
      </a:hlink>
      <a:folHlink>
        <a:srgbClr val="FFFFFF"/>
      </a:folHlink>
    </a:clrScheme>
    <a:fontScheme name="Personnalisé 1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5005</TotalTime>
  <Words>469</Words>
  <Application>Microsoft Office PowerPoint</Application>
  <PresentationFormat>Grand écran</PresentationFormat>
  <Paragraphs>56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Wingdings</vt:lpstr>
      <vt:lpstr>Wingdings 3</vt:lpstr>
      <vt:lpstr>Facette</vt:lpstr>
      <vt:lpstr>Guide d’utilisation Procédure d’affiliation dématérialisée</vt:lpstr>
      <vt:lpstr>Du côté du club </vt:lpstr>
      <vt:lpstr>Présentation PowerPoint</vt:lpstr>
      <vt:lpstr>Du côté du secrétariat FFBSQ</vt:lpstr>
      <vt:lpstr>Du côté  de la ligue régionale</vt:lpstr>
      <vt:lpstr>Présentation PowerPoint</vt:lpstr>
      <vt:lpstr>Présentation PowerPoint</vt:lpstr>
    </vt:vector>
  </TitlesOfParts>
  <Company>Groupe SMA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Solene GORON</dc:creator>
  <cp:lastModifiedBy>Elodie</cp:lastModifiedBy>
  <cp:revision>17</cp:revision>
  <dcterms:created xsi:type="dcterms:W3CDTF">2020-12-07T09:22:27Z</dcterms:created>
  <dcterms:modified xsi:type="dcterms:W3CDTF">2022-06-28T12:03:54Z</dcterms:modified>
</cp:coreProperties>
</file>